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5" d="100"/>
          <a:sy n="55" d="100"/>
        </p:scale>
        <p:origin x="10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10/5/2025</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406034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10/5/2025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80678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10/5/2025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8805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10/5/2025</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907492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10/5/2025</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‹Nº›</a:t>
            </a:fld>
            <a:endParaRPr lang="en-US" dirty="0"/>
          </a:p>
        </p:txBody>
      </p:sp>
    </p:spTree>
    <p:extLst>
      <p:ext uri="{BB962C8B-B14F-4D97-AF65-F5344CB8AC3E}">
        <p14:creationId xmlns:p14="http://schemas.microsoft.com/office/powerpoint/2010/main" val="383820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10/5/2025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79297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10/5/2025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3474299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10/5/2025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92238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10/5/2025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763756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10/5/2025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256270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10/5/2025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‹Nº›</a:t>
            </a:fld>
            <a:endParaRPr lang="en-US"/>
          </a:p>
        </p:txBody>
      </p:sp>
    </p:spTree>
    <p:extLst>
      <p:ext uri="{BB962C8B-B14F-4D97-AF65-F5344CB8AC3E}">
        <p14:creationId xmlns:p14="http://schemas.microsoft.com/office/powerpoint/2010/main" val="119707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10/5/2025</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‹Nº›</a:t>
            </a:fld>
            <a:endParaRPr lang="en-US" dirty="0"/>
          </a:p>
        </p:txBody>
      </p:sp>
    </p:spTree>
    <p:extLst>
      <p:ext uri="{BB962C8B-B14F-4D97-AF65-F5344CB8AC3E}">
        <p14:creationId xmlns:p14="http://schemas.microsoft.com/office/powerpoint/2010/main" val="240970100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794" r:id="rId6"/>
    <p:sldLayoutId id="2147483790" r:id="rId7"/>
    <p:sldLayoutId id="2147483791" r:id="rId8"/>
    <p:sldLayoutId id="2147483792" r:id="rId9"/>
    <p:sldLayoutId id="2147483793" r:id="rId10"/>
    <p:sldLayoutId id="2147483795"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48" name="Straight Connector 47">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53"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55" name="Rectangle 54">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9097C53-59D1-4DAC-AAC1-79EEEF9B9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ondo de humo abstracto">
            <a:extLst>
              <a:ext uri="{FF2B5EF4-FFF2-40B4-BE49-F238E27FC236}">
                <a16:creationId xmlns:a16="http://schemas.microsoft.com/office/drawing/2014/main" id="{3AB14553-C3A0-4592-0644-6BDF37C1C644}"/>
              </a:ext>
            </a:extLst>
          </p:cNvPr>
          <p:cNvPicPr>
            <a:picLocks noChangeAspect="1"/>
          </p:cNvPicPr>
          <p:nvPr/>
        </p:nvPicPr>
        <p:blipFill>
          <a:blip r:embed="rId2">
            <a:alphaModFix amt="40000"/>
          </a:blip>
          <a:srcRect l="17133" r="23757"/>
          <a:stretch>
            <a:fillRect/>
          </a:stretch>
        </p:blipFill>
        <p:spPr>
          <a:xfrm>
            <a:off x="8968" y="-87"/>
            <a:ext cx="6095931" cy="6858000"/>
          </a:xfrm>
          <a:prstGeom prst="rect">
            <a:avLst/>
          </a:prstGeom>
          <a:ln w="12700">
            <a:noFill/>
          </a:ln>
        </p:spPr>
      </p:pic>
      <p:pic>
        <p:nvPicPr>
          <p:cNvPr id="6" name="Imagen 5">
            <a:extLst>
              <a:ext uri="{FF2B5EF4-FFF2-40B4-BE49-F238E27FC236}">
                <a16:creationId xmlns:a16="http://schemas.microsoft.com/office/drawing/2014/main" id="{8DBA1474-43BF-C8F5-4FEC-C2358E8FE41E}"/>
              </a:ext>
            </a:extLst>
          </p:cNvPr>
          <p:cNvPicPr>
            <a:picLocks noChangeAspect="1"/>
          </p:cNvPicPr>
          <p:nvPr/>
        </p:nvPicPr>
        <p:blipFill>
          <a:blip r:embed="rId3">
            <a:alphaModFix amt="40000"/>
          </a:blip>
          <a:srcRect l="23753" r="26098"/>
          <a:stretch>
            <a:fillRect/>
          </a:stretch>
        </p:blipFill>
        <p:spPr>
          <a:xfrm>
            <a:off x="6104899" y="10"/>
            <a:ext cx="6087101" cy="6857990"/>
          </a:xfrm>
          <a:prstGeom prst="rect">
            <a:avLst/>
          </a:prstGeom>
          <a:ln w="12700">
            <a:noFill/>
          </a:ln>
        </p:spPr>
      </p:pic>
      <p:grpSp>
        <p:nvGrpSpPr>
          <p:cNvPr id="59" name="Group 58">
            <a:extLst>
              <a:ext uri="{FF2B5EF4-FFF2-40B4-BE49-F238E27FC236}">
                <a16:creationId xmlns:a16="http://schemas.microsoft.com/office/drawing/2014/main" id="{FEED7D54-DEAE-49C5-BDEB-51BE09894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60" name="Straight Connector 59">
              <a:extLst>
                <a:ext uri="{FF2B5EF4-FFF2-40B4-BE49-F238E27FC236}">
                  <a16:creationId xmlns:a16="http://schemas.microsoft.com/office/drawing/2014/main" id="{6BAF63EA-C706-4BD6-93B5-047DB7167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61A158-FC5F-4347-BAAD-70342C306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11E7810-D6A0-462E-84DE-DD4BB7A13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E7AE704-01AE-4497-9D13-3F227E6DB8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4" name="Graphic 33">
              <a:extLst>
                <a:ext uri="{FF2B5EF4-FFF2-40B4-BE49-F238E27FC236}">
                  <a16:creationId xmlns:a16="http://schemas.microsoft.com/office/drawing/2014/main" id="{8067CD2A-1B98-4986-B65D-8004E11C3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5" name="Graphic 33">
              <a:extLst>
                <a:ext uri="{FF2B5EF4-FFF2-40B4-BE49-F238E27FC236}">
                  <a16:creationId xmlns:a16="http://schemas.microsoft.com/office/drawing/2014/main" id="{F8370D00-53BD-4F6B-BBC1-FC2EA1B9B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01281860-CD26-941E-3AC9-A8E5456F4707}"/>
              </a:ext>
            </a:extLst>
          </p:cNvPr>
          <p:cNvSpPr>
            <a:spLocks noGrp="1"/>
          </p:cNvSpPr>
          <p:nvPr>
            <p:ph type="ctrTitle"/>
          </p:nvPr>
        </p:nvSpPr>
        <p:spPr>
          <a:xfrm>
            <a:off x="841248" y="853440"/>
            <a:ext cx="9130790" cy="2575558"/>
          </a:xfrm>
        </p:spPr>
        <p:txBody>
          <a:bodyPr vert="horz" lIns="91440" tIns="45720" rIns="91440" bIns="45720" rtlCol="0" anchor="b">
            <a:normAutofit/>
          </a:bodyPr>
          <a:lstStyle/>
          <a:p>
            <a:r>
              <a:rPr lang="en-US" sz="4400">
                <a:solidFill>
                  <a:srgbClr val="FFFFFF"/>
                </a:solidFill>
              </a:rPr>
              <a:t>Proyecto de Simulación CPU</a:t>
            </a:r>
          </a:p>
        </p:txBody>
      </p:sp>
      <p:sp>
        <p:nvSpPr>
          <p:cNvPr id="3" name="Subtítulo 2">
            <a:extLst>
              <a:ext uri="{FF2B5EF4-FFF2-40B4-BE49-F238E27FC236}">
                <a16:creationId xmlns:a16="http://schemas.microsoft.com/office/drawing/2014/main" id="{8C05D5F9-867D-E161-8F79-F372A8F47385}"/>
              </a:ext>
            </a:extLst>
          </p:cNvPr>
          <p:cNvSpPr>
            <a:spLocks noGrp="1"/>
          </p:cNvSpPr>
          <p:nvPr>
            <p:ph type="subTitle" idx="1"/>
          </p:nvPr>
        </p:nvSpPr>
        <p:spPr>
          <a:xfrm>
            <a:off x="841248" y="3637280"/>
            <a:ext cx="9130790" cy="2367273"/>
          </a:xfrm>
        </p:spPr>
        <p:txBody>
          <a:bodyPr vert="horz" lIns="91440" tIns="45720" rIns="91440" bIns="45720" rtlCol="0">
            <a:normAutofit/>
          </a:bodyPr>
          <a:lstStyle/>
          <a:p>
            <a:pPr indent="-228600">
              <a:buFont typeface="Arial" panose="020B0604020202020204" pitchFamily="34" charset="0"/>
              <a:buChar char="•"/>
            </a:pPr>
            <a:r>
              <a:rPr lang="en-US">
                <a:solidFill>
                  <a:srgbClr val="FFFFFF"/>
                </a:solidFill>
              </a:rPr>
              <a:t>Integrantes del grupo 2</a:t>
            </a:r>
          </a:p>
          <a:p>
            <a:pPr indent="-228600">
              <a:buFont typeface="Arial" panose="020B0604020202020204" pitchFamily="34" charset="0"/>
              <a:buChar char="•"/>
            </a:pPr>
            <a:r>
              <a:rPr lang="en-US">
                <a:solidFill>
                  <a:srgbClr val="FFFFFF"/>
                </a:solidFill>
              </a:rPr>
              <a:t>Jesús Benjamín Oliva Blanco</a:t>
            </a:r>
          </a:p>
          <a:p>
            <a:pPr indent="-228600">
              <a:buFont typeface="Arial" panose="020B0604020202020204" pitchFamily="34" charset="0"/>
              <a:buChar char="•"/>
            </a:pPr>
            <a:r>
              <a:rPr lang="en-US">
                <a:solidFill>
                  <a:srgbClr val="FFFFFF"/>
                </a:solidFill>
              </a:rPr>
              <a:t>Luis Mateo Aguirre Soliz</a:t>
            </a:r>
          </a:p>
          <a:p>
            <a:pPr indent="-228600">
              <a:buFont typeface="Arial" panose="020B0604020202020204" pitchFamily="34" charset="0"/>
              <a:buChar char="•"/>
            </a:pPr>
            <a:r>
              <a:rPr lang="en-US">
                <a:solidFill>
                  <a:srgbClr val="FFFFFF"/>
                </a:solidFill>
              </a:rPr>
              <a:t>Leandro Joe Jaldin Gutierrez</a:t>
            </a:r>
          </a:p>
        </p:txBody>
      </p:sp>
    </p:spTree>
    <p:extLst>
      <p:ext uri="{BB962C8B-B14F-4D97-AF65-F5344CB8AC3E}">
        <p14:creationId xmlns:p14="http://schemas.microsoft.com/office/powerpoint/2010/main" val="20289141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3A3AAAF-968E-2FE5-F1C6-9807CF184317}"/>
              </a:ext>
            </a:extLst>
          </p:cNvPr>
          <p:cNvSpPr>
            <a:spLocks noGrp="1"/>
          </p:cNvSpPr>
          <p:nvPr>
            <p:ph type="title"/>
          </p:nvPr>
        </p:nvSpPr>
        <p:spPr>
          <a:xfrm>
            <a:off x="838200" y="567246"/>
            <a:ext cx="3988697" cy="2461704"/>
          </a:xfrm>
        </p:spPr>
        <p:txBody>
          <a:bodyPr anchor="b">
            <a:normAutofit/>
          </a:bodyPr>
          <a:lstStyle/>
          <a:p>
            <a:pPr>
              <a:lnSpc>
                <a:spcPct val="90000"/>
              </a:lnSpc>
            </a:pPr>
            <a:r>
              <a:rPr lang="es-BO" sz="4100" b="1" dirty="0"/>
              <a:t>La CPU (Unidad Central de Procesamiento)</a:t>
            </a:r>
            <a:br>
              <a:rPr lang="es-BO" sz="4100" b="1" dirty="0"/>
            </a:br>
            <a:endParaRPr lang="es-BO" sz="4100" dirty="0"/>
          </a:p>
        </p:txBody>
      </p:sp>
      <p:sp>
        <p:nvSpPr>
          <p:cNvPr id="3" name="Marcador de contenido 2">
            <a:extLst>
              <a:ext uri="{FF2B5EF4-FFF2-40B4-BE49-F238E27FC236}">
                <a16:creationId xmlns:a16="http://schemas.microsoft.com/office/drawing/2014/main" id="{BAECE3A1-1627-6B19-14C5-D50F141EB424}"/>
              </a:ext>
            </a:extLst>
          </p:cNvPr>
          <p:cNvSpPr>
            <a:spLocks noGrp="1"/>
          </p:cNvSpPr>
          <p:nvPr>
            <p:ph idx="1"/>
          </p:nvPr>
        </p:nvSpPr>
        <p:spPr>
          <a:xfrm>
            <a:off x="557942" y="2637186"/>
            <a:ext cx="4186075" cy="3497396"/>
          </a:xfrm>
        </p:spPr>
        <p:txBody>
          <a:bodyPr>
            <a:normAutofit/>
          </a:bodyPr>
          <a:lstStyle/>
          <a:p>
            <a:pPr>
              <a:lnSpc>
                <a:spcPct val="100000"/>
              </a:lnSpc>
            </a:pPr>
            <a:r>
              <a:rPr lang="es-BO" sz="1400" dirty="0"/>
              <a:t>Es el "cerebro" del computador. Se encarga de ejecutar las instrucciones de los programas mediante operaciones lógicas y aritméticas. Está compuesta por la Unidad de Control (UC), que coordina todas las operaciones, y la Unidad Aritmético-Lógica (ALU), que realiza los cálculos. También incluye registros para almacenar datos temporalmente durante el procesamiento. Los registros son pequeñas unidades de almacenamiento ultra rápidas ubicadas dentro de la CPU. Son el tipo de memoria más rápida del computador, pero también la más limitada en capacidad. Almacenan datos temporales que la CPU necesita procesar de manera inmediata.</a:t>
            </a:r>
          </a:p>
          <a:p>
            <a:pPr>
              <a:lnSpc>
                <a:spcPct val="100000"/>
              </a:lnSpc>
            </a:pPr>
            <a:endParaRPr lang="es-BO" sz="1300" dirty="0"/>
          </a:p>
        </p:txBody>
      </p:sp>
      <p:grpSp>
        <p:nvGrpSpPr>
          <p:cNvPr id="14" name="Group 13">
            <a:extLst>
              <a:ext uri="{FF2B5EF4-FFF2-40B4-BE49-F238E27FC236}">
                <a16:creationId xmlns:a16="http://schemas.microsoft.com/office/drawing/2014/main" id="{AF569553-A9EF-4DFD-8655-83E8E371E1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5" name="Straight Connector 14">
              <a:extLst>
                <a:ext uri="{FF2B5EF4-FFF2-40B4-BE49-F238E27FC236}">
                  <a16:creationId xmlns:a16="http://schemas.microsoft.com/office/drawing/2014/main" id="{9FDC8AF8-AB6B-4BE2-8799-036A8114C9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761025"/>
              <a:ext cx="0" cy="49653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6BDDD1-4083-41D2-A307-A7F69764CE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40813" y="567246"/>
              <a:ext cx="0" cy="457515"/>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6FADF5-AAF7-4ECF-B74A-CEFB73843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86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DAA673-322E-4BDB-9223-AA485CED2F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7ADDAC-AD53-487B-8DD5-601627C575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7153BA-1FC2-438B-BFF2-E6B45A21E6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Imagen 4" descr="Diagrama&#10;&#10;El contenido generado por IA puede ser incorrecto.">
            <a:extLst>
              <a:ext uri="{FF2B5EF4-FFF2-40B4-BE49-F238E27FC236}">
                <a16:creationId xmlns:a16="http://schemas.microsoft.com/office/drawing/2014/main" id="{F0F47E96-1D4A-204E-BFC0-7E68A1791DD8}"/>
              </a:ext>
            </a:extLst>
          </p:cNvPr>
          <p:cNvPicPr>
            <a:picLocks noChangeAspect="1"/>
          </p:cNvPicPr>
          <p:nvPr/>
        </p:nvPicPr>
        <p:blipFill>
          <a:blip r:embed="rId2">
            <a:extLst>
              <a:ext uri="{28A0092B-C50C-407E-A947-70E740481C1C}">
                <a14:useLocalDpi xmlns:a14="http://schemas.microsoft.com/office/drawing/2010/main" val="0"/>
              </a:ext>
            </a:extLst>
          </a:blip>
          <a:srcRect r="2569" b="-3"/>
          <a:stretch>
            <a:fillRect/>
          </a:stretch>
        </p:blipFill>
        <p:spPr>
          <a:xfrm>
            <a:off x="5605498" y="1031197"/>
            <a:ext cx="5524752" cy="4734904"/>
          </a:xfrm>
          <a:custGeom>
            <a:avLst/>
            <a:gdLst/>
            <a:ahLst/>
            <a:cxnLst/>
            <a:rect l="l" t="t" r="r" b="b"/>
            <a:pathLst>
              <a:path w="5524752" h="4734904">
                <a:moveTo>
                  <a:pt x="2762375" y="0"/>
                </a:moveTo>
                <a:cubicBezTo>
                  <a:pt x="4287995" y="0"/>
                  <a:pt x="5524752" y="1236757"/>
                  <a:pt x="5524752" y="2762375"/>
                </a:cubicBezTo>
                <a:lnTo>
                  <a:pt x="5524752" y="3745069"/>
                </a:lnTo>
                <a:lnTo>
                  <a:pt x="5524752" y="4734904"/>
                </a:lnTo>
                <a:lnTo>
                  <a:pt x="0" y="4734904"/>
                </a:lnTo>
                <a:lnTo>
                  <a:pt x="0" y="2762375"/>
                </a:lnTo>
                <a:cubicBezTo>
                  <a:pt x="0" y="1236757"/>
                  <a:pt x="1236757" y="0"/>
                  <a:pt x="2762375" y="0"/>
                </a:cubicBezTo>
                <a:close/>
              </a:path>
            </a:pathLst>
          </a:custGeom>
          <a:ln w="12700">
            <a:solidFill>
              <a:schemeClr val="accent4"/>
            </a:solidFill>
          </a:ln>
        </p:spPr>
      </p:pic>
    </p:spTree>
    <p:extLst>
      <p:ext uri="{BB962C8B-B14F-4D97-AF65-F5344CB8AC3E}">
        <p14:creationId xmlns:p14="http://schemas.microsoft.com/office/powerpoint/2010/main" val="315859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C722E-9619-FCD3-5833-EE36676A544A}"/>
              </a:ext>
            </a:extLst>
          </p:cNvPr>
          <p:cNvSpPr>
            <a:spLocks noGrp="1"/>
          </p:cNvSpPr>
          <p:nvPr>
            <p:ph type="title"/>
          </p:nvPr>
        </p:nvSpPr>
        <p:spPr>
          <a:xfrm>
            <a:off x="838200" y="752353"/>
            <a:ext cx="10515600" cy="1805651"/>
          </a:xfrm>
        </p:spPr>
        <p:txBody>
          <a:bodyPr anchor="b">
            <a:noAutofit/>
          </a:bodyPr>
          <a:lstStyle/>
          <a:p>
            <a:pPr algn="ctr"/>
            <a:r>
              <a:rPr lang="es-BO" b="1" dirty="0"/>
              <a:t>La Memoria</a:t>
            </a:r>
            <a:br>
              <a:rPr lang="es-BO" b="1" dirty="0"/>
            </a:br>
            <a:endParaRPr lang="es-BO" dirty="0"/>
          </a:p>
        </p:txBody>
      </p:sp>
      <p:sp>
        <p:nvSpPr>
          <p:cNvPr id="3" name="Marcador de contenido 2">
            <a:extLst>
              <a:ext uri="{FF2B5EF4-FFF2-40B4-BE49-F238E27FC236}">
                <a16:creationId xmlns:a16="http://schemas.microsoft.com/office/drawing/2014/main" id="{0434E47D-D899-F480-FE44-D8B65E37E605}"/>
              </a:ext>
            </a:extLst>
          </p:cNvPr>
          <p:cNvSpPr>
            <a:spLocks noGrp="1"/>
          </p:cNvSpPr>
          <p:nvPr>
            <p:ph idx="1"/>
          </p:nvPr>
        </p:nvSpPr>
        <p:spPr/>
        <p:txBody>
          <a:bodyPr>
            <a:normAutofit lnSpcReduction="10000"/>
          </a:bodyPr>
          <a:lstStyle/>
          <a:p>
            <a:r>
              <a:rPr lang="es-BO" dirty="0"/>
              <a:t>Es el componente donde se almacenan datos e instrucciones. Se divide en:</a:t>
            </a:r>
          </a:p>
          <a:p>
            <a:r>
              <a:rPr lang="es-BO" b="1" dirty="0"/>
              <a:t>Memoria RAM</a:t>
            </a:r>
          </a:p>
          <a:p>
            <a:r>
              <a:rPr lang="es-BO" dirty="0"/>
              <a:t>volátil, rápida, almacena datos temporales mientras el equipo está encendido</a:t>
            </a:r>
          </a:p>
          <a:p>
            <a:r>
              <a:rPr lang="es-BO" b="1" dirty="0"/>
              <a:t>Memoria ROM</a:t>
            </a:r>
          </a:p>
          <a:p>
            <a:r>
              <a:rPr lang="es-BO" dirty="0"/>
              <a:t>no volátil, contiene instrucciones permanentes del sistema</a:t>
            </a:r>
          </a:p>
          <a:p>
            <a:r>
              <a:rPr lang="es-BO" b="1" dirty="0"/>
              <a:t>Memoria caché</a:t>
            </a:r>
          </a:p>
          <a:p>
            <a:r>
              <a:rPr lang="es-BO" dirty="0"/>
              <a:t>muy rápida, almacena datos de uso frecuente para acelerar el acceso</a:t>
            </a:r>
          </a:p>
          <a:p>
            <a:pPr marL="0" indent="0">
              <a:buNone/>
            </a:pPr>
            <a:endParaRPr lang="es-BO" dirty="0"/>
          </a:p>
          <a:p>
            <a:r>
              <a:rPr lang="es-BO" dirty="0"/>
              <a:t>La memoria se organiza en direcciones únicas que permiten localizar cada dato.</a:t>
            </a:r>
          </a:p>
          <a:p>
            <a:endParaRPr lang="es-BO" dirty="0"/>
          </a:p>
        </p:txBody>
      </p:sp>
    </p:spTree>
    <p:extLst>
      <p:ext uri="{BB962C8B-B14F-4D97-AF65-F5344CB8AC3E}">
        <p14:creationId xmlns:p14="http://schemas.microsoft.com/office/powerpoint/2010/main" val="302962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9097C53-59D1-4DAC-AAC1-79EEEF9B9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iféricos de Salida - Dispositivos | Tecnología + Informática">
            <a:extLst>
              <a:ext uri="{FF2B5EF4-FFF2-40B4-BE49-F238E27FC236}">
                <a16:creationId xmlns:a16="http://schemas.microsoft.com/office/drawing/2014/main" id="{421A0E09-68C6-5969-4E7D-8AAF9289C889}"/>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l="21630" r="23037" b="-1"/>
          <a:stretch>
            <a:fillRect/>
          </a:stretch>
        </p:blipFill>
        <p:spPr bwMode="auto">
          <a:xfrm>
            <a:off x="8968" y="-87"/>
            <a:ext cx="6095931" cy="6858000"/>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5" name="Imagen 4" descr="Un monitor de computadora al lado de un teclado de computadora&#10;&#10;El contenido generado por IA puede ser incorrecto.">
            <a:extLst>
              <a:ext uri="{FF2B5EF4-FFF2-40B4-BE49-F238E27FC236}">
                <a16:creationId xmlns:a16="http://schemas.microsoft.com/office/drawing/2014/main" id="{E05B1BF0-6692-B404-79B5-5F5911147A63}"/>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l="11241"/>
          <a:stretch>
            <a:fillRect/>
          </a:stretch>
        </p:blipFill>
        <p:spPr>
          <a:xfrm>
            <a:off x="6104899" y="10"/>
            <a:ext cx="6087101" cy="6857990"/>
          </a:xfrm>
          <a:prstGeom prst="rect">
            <a:avLst/>
          </a:prstGeom>
          <a:ln w="12700">
            <a:noFill/>
          </a:ln>
        </p:spPr>
      </p:pic>
      <p:grpSp>
        <p:nvGrpSpPr>
          <p:cNvPr id="1035" name="Group 1034">
            <a:extLst>
              <a:ext uri="{FF2B5EF4-FFF2-40B4-BE49-F238E27FC236}">
                <a16:creationId xmlns:a16="http://schemas.microsoft.com/office/drawing/2014/main" id="{FEED7D54-DEAE-49C5-BDEB-51BE09894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036" name="Straight Connector 1035">
              <a:extLst>
                <a:ext uri="{FF2B5EF4-FFF2-40B4-BE49-F238E27FC236}">
                  <a16:creationId xmlns:a16="http://schemas.microsoft.com/office/drawing/2014/main" id="{6BAF63EA-C706-4BD6-93B5-047DB7167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C61A158-FC5F-4347-BAAD-70342C306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911E7810-D6A0-462E-84DE-DD4BB7A13F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1E7AE704-01AE-4497-9D13-3F227E6DB8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0" name="Graphic 33">
              <a:extLst>
                <a:ext uri="{FF2B5EF4-FFF2-40B4-BE49-F238E27FC236}">
                  <a16:creationId xmlns:a16="http://schemas.microsoft.com/office/drawing/2014/main" id="{8067CD2A-1B98-4986-B65D-8004E11C3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1" name="Graphic 33">
              <a:extLst>
                <a:ext uri="{FF2B5EF4-FFF2-40B4-BE49-F238E27FC236}">
                  <a16:creationId xmlns:a16="http://schemas.microsoft.com/office/drawing/2014/main" id="{F8370D00-53BD-4F6B-BBC1-FC2EA1B9B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ítulo 1">
            <a:extLst>
              <a:ext uri="{FF2B5EF4-FFF2-40B4-BE49-F238E27FC236}">
                <a16:creationId xmlns:a16="http://schemas.microsoft.com/office/drawing/2014/main" id="{5E985940-880B-0733-F595-43F53AE00359}"/>
              </a:ext>
            </a:extLst>
          </p:cNvPr>
          <p:cNvSpPr>
            <a:spLocks noGrp="1"/>
          </p:cNvSpPr>
          <p:nvPr>
            <p:ph type="title"/>
          </p:nvPr>
        </p:nvSpPr>
        <p:spPr>
          <a:xfrm>
            <a:off x="841248" y="853440"/>
            <a:ext cx="9130790" cy="2575558"/>
          </a:xfrm>
        </p:spPr>
        <p:txBody>
          <a:bodyPr anchor="b">
            <a:normAutofit/>
          </a:bodyPr>
          <a:lstStyle/>
          <a:p>
            <a:r>
              <a:rPr lang="es-BO" b="1">
                <a:solidFill>
                  <a:srgbClr val="FFFFFF"/>
                </a:solidFill>
              </a:rPr>
              <a:t>Entradas y Salidas (E/S)</a:t>
            </a:r>
            <a:br>
              <a:rPr lang="es-BO" b="1">
                <a:solidFill>
                  <a:srgbClr val="FFFFFF"/>
                </a:solidFill>
              </a:rPr>
            </a:br>
            <a:endParaRPr lang="es-BO">
              <a:solidFill>
                <a:srgbClr val="FFFFFF"/>
              </a:solidFill>
            </a:endParaRPr>
          </a:p>
        </p:txBody>
      </p:sp>
      <p:sp>
        <p:nvSpPr>
          <p:cNvPr id="3" name="Marcador de contenido 2">
            <a:extLst>
              <a:ext uri="{FF2B5EF4-FFF2-40B4-BE49-F238E27FC236}">
                <a16:creationId xmlns:a16="http://schemas.microsoft.com/office/drawing/2014/main" id="{0B67A15D-417C-BA88-A652-66A4C481364D}"/>
              </a:ext>
            </a:extLst>
          </p:cNvPr>
          <p:cNvSpPr>
            <a:spLocks noGrp="1"/>
          </p:cNvSpPr>
          <p:nvPr>
            <p:ph idx="1"/>
          </p:nvPr>
        </p:nvSpPr>
        <p:spPr>
          <a:xfrm>
            <a:off x="841248" y="3637280"/>
            <a:ext cx="9130790" cy="2367273"/>
          </a:xfrm>
        </p:spPr>
        <p:txBody>
          <a:bodyPr>
            <a:normAutofit/>
          </a:bodyPr>
          <a:lstStyle/>
          <a:p>
            <a:pPr>
              <a:lnSpc>
                <a:spcPct val="100000"/>
              </a:lnSpc>
            </a:pPr>
            <a:r>
              <a:rPr lang="es-BO" sz="1500">
                <a:solidFill>
                  <a:srgbClr val="FFFFFF"/>
                </a:solidFill>
              </a:rPr>
              <a:t>Son los dispositivos que permiten la comunicación entre el computador y el mundo exterior.</a:t>
            </a:r>
          </a:p>
          <a:p>
            <a:pPr>
              <a:lnSpc>
                <a:spcPct val="100000"/>
              </a:lnSpc>
            </a:pPr>
            <a:r>
              <a:rPr lang="es-BO" sz="1500" b="1">
                <a:solidFill>
                  <a:srgbClr val="FFFFFF"/>
                </a:solidFill>
              </a:rPr>
              <a:t>Dispositivos de entrada</a:t>
            </a:r>
          </a:p>
          <a:p>
            <a:pPr>
              <a:lnSpc>
                <a:spcPct val="100000"/>
              </a:lnSpc>
            </a:pPr>
            <a:r>
              <a:rPr lang="es-BO" sz="1500">
                <a:solidFill>
                  <a:srgbClr val="FFFFFF"/>
                </a:solidFill>
              </a:rPr>
              <a:t>(teclado, mouse, micrófono) envían información al sistema.</a:t>
            </a:r>
          </a:p>
          <a:p>
            <a:pPr>
              <a:lnSpc>
                <a:spcPct val="100000"/>
              </a:lnSpc>
            </a:pPr>
            <a:r>
              <a:rPr lang="es-BO" sz="1500" b="1">
                <a:solidFill>
                  <a:srgbClr val="FFFFFF"/>
                </a:solidFill>
              </a:rPr>
              <a:t>Dispositivos de salida</a:t>
            </a:r>
          </a:p>
          <a:p>
            <a:pPr>
              <a:lnSpc>
                <a:spcPct val="100000"/>
              </a:lnSpc>
            </a:pPr>
            <a:r>
              <a:rPr lang="es-BO" sz="1500">
                <a:solidFill>
                  <a:srgbClr val="FFFFFF"/>
                </a:solidFill>
              </a:rPr>
              <a:t>(monitor, impresora, altavoces) reciben información del sistema. Algunos son bidireccionales como los discos duros o pantallas táctiles.</a:t>
            </a:r>
          </a:p>
          <a:p>
            <a:pPr>
              <a:lnSpc>
                <a:spcPct val="100000"/>
              </a:lnSpc>
            </a:pPr>
            <a:endParaRPr lang="es-BO" sz="1500">
              <a:solidFill>
                <a:srgbClr val="FFFFFF"/>
              </a:solidFill>
            </a:endParaRPr>
          </a:p>
          <a:p>
            <a:pPr>
              <a:lnSpc>
                <a:spcPct val="100000"/>
              </a:lnSpc>
            </a:pPr>
            <a:endParaRPr lang="es-BO" sz="1500">
              <a:solidFill>
                <a:srgbClr val="FFFFFF"/>
              </a:solidFill>
            </a:endParaRPr>
          </a:p>
        </p:txBody>
      </p:sp>
    </p:spTree>
    <p:extLst>
      <p:ext uri="{BB962C8B-B14F-4D97-AF65-F5344CB8AC3E}">
        <p14:creationId xmlns:p14="http://schemas.microsoft.com/office/powerpoint/2010/main" val="42571318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28" name="Straight Connector 27">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2FEC4448-AE9D-6A76-770B-276A62CFB2EF}"/>
              </a:ext>
            </a:extLst>
          </p:cNvPr>
          <p:cNvSpPr>
            <a:spLocks noGrp="1"/>
          </p:cNvSpPr>
          <p:nvPr>
            <p:ph type="title"/>
          </p:nvPr>
        </p:nvSpPr>
        <p:spPr>
          <a:xfrm>
            <a:off x="838200" y="727323"/>
            <a:ext cx="4933950" cy="1596291"/>
          </a:xfrm>
        </p:spPr>
        <p:txBody>
          <a:bodyPr>
            <a:normAutofit/>
          </a:bodyPr>
          <a:lstStyle/>
          <a:p>
            <a:pPr>
              <a:lnSpc>
                <a:spcPct val="90000"/>
              </a:lnSpc>
            </a:pPr>
            <a:r>
              <a:rPr lang="es-BO" sz="3400" b="1"/>
              <a:t>Arquitectura de Von Neumann</a:t>
            </a:r>
            <a:br>
              <a:rPr lang="es-BO" sz="3400" b="1"/>
            </a:br>
            <a:endParaRPr lang="es-BO" sz="3400"/>
          </a:p>
        </p:txBody>
      </p:sp>
      <p:sp>
        <p:nvSpPr>
          <p:cNvPr id="3" name="Marcador de contenido 2">
            <a:extLst>
              <a:ext uri="{FF2B5EF4-FFF2-40B4-BE49-F238E27FC236}">
                <a16:creationId xmlns:a16="http://schemas.microsoft.com/office/drawing/2014/main" id="{CF5D4A91-AC43-6536-DA5C-6E6ED47BFA89}"/>
              </a:ext>
            </a:extLst>
          </p:cNvPr>
          <p:cNvSpPr>
            <a:spLocks noGrp="1"/>
          </p:cNvSpPr>
          <p:nvPr>
            <p:ph idx="1"/>
          </p:nvPr>
        </p:nvSpPr>
        <p:spPr>
          <a:xfrm>
            <a:off x="833608" y="2003851"/>
            <a:ext cx="4933950" cy="3806639"/>
          </a:xfrm>
        </p:spPr>
        <p:txBody>
          <a:bodyPr>
            <a:normAutofit/>
          </a:bodyPr>
          <a:lstStyle/>
          <a:p>
            <a:pPr>
              <a:lnSpc>
                <a:spcPct val="100000"/>
              </a:lnSpc>
            </a:pPr>
            <a:r>
              <a:rPr lang="es-BO" sz="1500" dirty="0"/>
              <a:t>La arquitectura </a:t>
            </a:r>
            <a:r>
              <a:rPr lang="es-BO" sz="1500" dirty="0" err="1"/>
              <a:t>Von</a:t>
            </a:r>
            <a:r>
              <a:rPr lang="es-BO" sz="1500" dirty="0"/>
              <a:t> Neumann es la arquitectura común de todos los procesadores para PC. Todos y cada uno de los procesadores, desde ARM a x86, desde el mítico 8086 a los AMD Ryzen pasando por los Pentium y los Intel Core, se basan en este diseño que revolucionó el mundo de la informática y ha servido perfectamente hasta hoy.</a:t>
            </a:r>
          </a:p>
          <a:p>
            <a:pPr>
              <a:lnSpc>
                <a:spcPct val="100000"/>
              </a:lnSpc>
            </a:pPr>
            <a:r>
              <a:rPr lang="es-BO" sz="1500" dirty="0"/>
              <a:t>Una sola memoria para programa y datos</a:t>
            </a:r>
          </a:p>
          <a:p>
            <a:pPr>
              <a:lnSpc>
                <a:spcPct val="100000"/>
              </a:lnSpc>
            </a:pPr>
            <a:r>
              <a:rPr lang="es-BO" sz="1500" dirty="0"/>
              <a:t>Ejecución secuencial de instrucciones</a:t>
            </a:r>
          </a:p>
          <a:p>
            <a:pPr>
              <a:lnSpc>
                <a:spcPct val="100000"/>
              </a:lnSpc>
            </a:pPr>
            <a:r>
              <a:rPr lang="es-BO" sz="1500" dirty="0"/>
              <a:t>Más simple y económica</a:t>
            </a:r>
          </a:p>
          <a:p>
            <a:pPr>
              <a:lnSpc>
                <a:spcPct val="100000"/>
              </a:lnSpc>
            </a:pPr>
            <a:r>
              <a:rPr lang="es-BO" sz="1500" b="1" dirty="0"/>
              <a:t>Limitación</a:t>
            </a:r>
            <a:r>
              <a:rPr lang="es-BO" sz="1500" dirty="0"/>
              <a:t>: cuello de botella de </a:t>
            </a:r>
            <a:r>
              <a:rPr lang="es-BO" sz="1500" dirty="0" err="1"/>
              <a:t>Von</a:t>
            </a:r>
            <a:r>
              <a:rPr lang="es-BO" sz="1500" dirty="0"/>
              <a:t> Neumann (CPU debe esperar a que se complete cada acceso a memoria)</a:t>
            </a:r>
          </a:p>
          <a:p>
            <a:pPr>
              <a:lnSpc>
                <a:spcPct val="100000"/>
              </a:lnSpc>
            </a:pPr>
            <a:endParaRPr lang="es-BO" sz="1400" dirty="0"/>
          </a:p>
        </p:txBody>
      </p:sp>
      <p:cxnSp>
        <p:nvCxnSpPr>
          <p:cNvPr id="33" name="Straight Connector 32">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Imagen 4" descr="Diagrama&#10;&#10;El contenido generado por IA puede ser incorrecto.">
            <a:extLst>
              <a:ext uri="{FF2B5EF4-FFF2-40B4-BE49-F238E27FC236}">
                <a16:creationId xmlns:a16="http://schemas.microsoft.com/office/drawing/2014/main" id="{BB020651-6F18-892F-C198-44FFE3144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260" y="1527859"/>
            <a:ext cx="4824168" cy="3808068"/>
          </a:xfrm>
          <a:prstGeom prst="rect">
            <a:avLst/>
          </a:prstGeom>
        </p:spPr>
      </p:pic>
    </p:spTree>
    <p:extLst>
      <p:ext uri="{BB962C8B-B14F-4D97-AF65-F5344CB8AC3E}">
        <p14:creationId xmlns:p14="http://schemas.microsoft.com/office/powerpoint/2010/main" val="112437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6875A75-2F0B-F37D-D97A-258D37FBBE89}"/>
              </a:ext>
            </a:extLst>
          </p:cNvPr>
          <p:cNvSpPr>
            <a:spLocks noGrp="1"/>
          </p:cNvSpPr>
          <p:nvPr>
            <p:ph type="title"/>
          </p:nvPr>
        </p:nvSpPr>
        <p:spPr>
          <a:xfrm>
            <a:off x="838200" y="565603"/>
            <a:ext cx="3918652" cy="2463347"/>
          </a:xfrm>
        </p:spPr>
        <p:txBody>
          <a:bodyPr anchor="b">
            <a:normAutofit/>
          </a:bodyPr>
          <a:lstStyle/>
          <a:p>
            <a:r>
              <a:rPr lang="es-BO" b="1" dirty="0"/>
              <a:t>Arquitectura Harvard</a:t>
            </a:r>
            <a:br>
              <a:rPr lang="es-BO" b="1" dirty="0"/>
            </a:br>
            <a:endParaRPr lang="es-BO"/>
          </a:p>
        </p:txBody>
      </p:sp>
      <p:sp>
        <p:nvSpPr>
          <p:cNvPr id="3" name="Marcador de contenido 2">
            <a:extLst>
              <a:ext uri="{FF2B5EF4-FFF2-40B4-BE49-F238E27FC236}">
                <a16:creationId xmlns:a16="http://schemas.microsoft.com/office/drawing/2014/main" id="{9196A127-67EE-727A-7106-5D735ED2CC44}"/>
              </a:ext>
            </a:extLst>
          </p:cNvPr>
          <p:cNvSpPr>
            <a:spLocks noGrp="1"/>
          </p:cNvSpPr>
          <p:nvPr>
            <p:ph idx="1"/>
          </p:nvPr>
        </p:nvSpPr>
        <p:spPr>
          <a:xfrm>
            <a:off x="838200" y="3133725"/>
            <a:ext cx="3918652" cy="3128918"/>
          </a:xfrm>
        </p:spPr>
        <p:txBody>
          <a:bodyPr>
            <a:normAutofit/>
          </a:bodyPr>
          <a:lstStyle/>
          <a:p>
            <a:pPr>
              <a:lnSpc>
                <a:spcPct val="100000"/>
              </a:lnSpc>
            </a:pPr>
            <a:r>
              <a:rPr lang="es-BO" sz="1400" dirty="0"/>
              <a:t>Separa físicamente la memoria de instrucciones y la memoria de datos, cada una con su propio bus. Ventajas:</a:t>
            </a:r>
          </a:p>
          <a:p>
            <a:pPr>
              <a:lnSpc>
                <a:spcPct val="100000"/>
              </a:lnSpc>
            </a:pPr>
            <a:r>
              <a:rPr lang="es-BO" sz="1400" b="1" dirty="0"/>
              <a:t>Mayor velocidad</a:t>
            </a:r>
          </a:p>
          <a:p>
            <a:pPr>
              <a:lnSpc>
                <a:spcPct val="100000"/>
              </a:lnSpc>
            </a:pPr>
            <a:r>
              <a:rPr lang="es-BO" sz="1400" dirty="0"/>
              <a:t>Acceso simultáneo a instrucciones y datos</a:t>
            </a:r>
          </a:p>
          <a:p>
            <a:pPr>
              <a:lnSpc>
                <a:spcPct val="100000"/>
              </a:lnSpc>
            </a:pPr>
            <a:r>
              <a:rPr lang="es-BO" sz="1400" b="1" dirty="0"/>
              <a:t>Más eficiente</a:t>
            </a:r>
          </a:p>
          <a:p>
            <a:pPr>
              <a:lnSpc>
                <a:spcPct val="100000"/>
              </a:lnSpc>
            </a:pPr>
            <a:r>
              <a:rPr lang="es-BO" sz="1400" dirty="0"/>
              <a:t>Para aplicaciones específicas</a:t>
            </a:r>
          </a:p>
          <a:p>
            <a:pPr>
              <a:lnSpc>
                <a:spcPct val="100000"/>
              </a:lnSpc>
            </a:pPr>
            <a:r>
              <a:rPr lang="es-BO" sz="1400" b="1" dirty="0"/>
              <a:t>Uso común</a:t>
            </a:r>
          </a:p>
          <a:p>
            <a:pPr>
              <a:lnSpc>
                <a:spcPct val="100000"/>
              </a:lnSpc>
            </a:pPr>
            <a:r>
              <a:rPr lang="es-BO" sz="1400" dirty="0"/>
              <a:t>Usada en microcontroladores y </a:t>
            </a:r>
            <a:r>
              <a:rPr lang="es-BO" sz="1400" dirty="0" err="1"/>
              <a:t>DSPs</a:t>
            </a:r>
            <a:r>
              <a:rPr lang="es-BO" sz="1400" dirty="0"/>
              <a:t> (procesadores de señales digitales)</a:t>
            </a:r>
          </a:p>
          <a:p>
            <a:pPr>
              <a:lnSpc>
                <a:spcPct val="100000"/>
              </a:lnSpc>
            </a:pPr>
            <a:endParaRPr lang="es-BO" sz="1400" dirty="0"/>
          </a:p>
        </p:txBody>
      </p:sp>
      <p:grpSp>
        <p:nvGrpSpPr>
          <p:cNvPr id="14" name="Group 13">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15" name="Straight Connector 14">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Imagen 4" descr="Imagen que contiene Interfaz de usuario gráfica&#10;&#10;El contenido generado por IA puede ser incorrecto.">
            <a:extLst>
              <a:ext uri="{FF2B5EF4-FFF2-40B4-BE49-F238E27FC236}">
                <a16:creationId xmlns:a16="http://schemas.microsoft.com/office/drawing/2014/main" id="{D0C2DFF0-02C3-6FB1-48A6-A41301762E28}"/>
              </a:ext>
            </a:extLst>
          </p:cNvPr>
          <p:cNvPicPr>
            <a:picLocks noChangeAspect="1"/>
          </p:cNvPicPr>
          <p:nvPr/>
        </p:nvPicPr>
        <p:blipFill>
          <a:blip r:embed="rId2">
            <a:extLst>
              <a:ext uri="{28A0092B-C50C-407E-A947-70E740481C1C}">
                <a14:useLocalDpi xmlns:a14="http://schemas.microsoft.com/office/drawing/2010/main" val="0"/>
              </a:ext>
            </a:extLst>
          </a:blip>
          <a:srcRect t="1932" r="5" b="5"/>
          <a:stretch>
            <a:fillRect/>
          </a:stretch>
        </p:blipFill>
        <p:spPr>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ln w="12700">
            <a:solidFill>
              <a:schemeClr val="accent4"/>
            </a:solidFill>
          </a:ln>
        </p:spPr>
      </p:pic>
    </p:spTree>
    <p:extLst>
      <p:ext uri="{BB962C8B-B14F-4D97-AF65-F5344CB8AC3E}">
        <p14:creationId xmlns:p14="http://schemas.microsoft.com/office/powerpoint/2010/main" val="3659425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rithmetic Logic Unit | What Is Arithmetic And Logic Unit ? | ALU">
            <a:extLst>
              <a:ext uri="{FF2B5EF4-FFF2-40B4-BE49-F238E27FC236}">
                <a16:creationId xmlns:a16="http://schemas.microsoft.com/office/drawing/2014/main" id="{80703153-6546-646E-2B74-5B22FE240A63}"/>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r="25944" b="-1"/>
          <a:stretch>
            <a:fillRect/>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65"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858813A6-4C09-28A0-99FB-0A7BCD6959D3}"/>
              </a:ext>
            </a:extLst>
          </p:cNvPr>
          <p:cNvSpPr>
            <a:spLocks noGrp="1"/>
          </p:cNvSpPr>
          <p:nvPr>
            <p:ph type="title"/>
          </p:nvPr>
        </p:nvSpPr>
        <p:spPr>
          <a:xfrm>
            <a:off x="3496547" y="1745130"/>
            <a:ext cx="5105400" cy="2109690"/>
          </a:xfrm>
        </p:spPr>
        <p:txBody>
          <a:bodyPr anchor="b">
            <a:normAutofit/>
          </a:bodyPr>
          <a:lstStyle/>
          <a:p>
            <a:pPr algn="ctr"/>
            <a:r>
              <a:rPr lang="es-BO" b="1">
                <a:solidFill>
                  <a:srgbClr val="FFFFFF"/>
                </a:solidFill>
              </a:rPr>
              <a:t>ALU (Unidad Aritmético-Lógica)</a:t>
            </a:r>
            <a:br>
              <a:rPr lang="es-BO" b="1">
                <a:solidFill>
                  <a:srgbClr val="FFFFFF"/>
                </a:solidFill>
              </a:rPr>
            </a:br>
            <a:endParaRPr lang="es-BO">
              <a:solidFill>
                <a:srgbClr val="FFFFFF"/>
              </a:solidFill>
            </a:endParaRPr>
          </a:p>
        </p:txBody>
      </p:sp>
      <p:sp>
        <p:nvSpPr>
          <p:cNvPr id="3" name="Marcador de contenido 2">
            <a:extLst>
              <a:ext uri="{FF2B5EF4-FFF2-40B4-BE49-F238E27FC236}">
                <a16:creationId xmlns:a16="http://schemas.microsoft.com/office/drawing/2014/main" id="{B2C13580-28C9-1929-AAF3-A93039D38B24}"/>
              </a:ext>
            </a:extLst>
          </p:cNvPr>
          <p:cNvSpPr>
            <a:spLocks noGrp="1"/>
          </p:cNvSpPr>
          <p:nvPr>
            <p:ph idx="1"/>
          </p:nvPr>
        </p:nvSpPr>
        <p:spPr>
          <a:xfrm>
            <a:off x="3496547" y="4105835"/>
            <a:ext cx="5105400" cy="1995420"/>
          </a:xfrm>
        </p:spPr>
        <p:txBody>
          <a:bodyPr>
            <a:normAutofit/>
          </a:bodyPr>
          <a:lstStyle/>
          <a:p>
            <a:pPr algn="ctr">
              <a:lnSpc>
                <a:spcPct val="100000"/>
              </a:lnSpc>
            </a:pPr>
            <a:r>
              <a:rPr lang="es-BO" sz="1500">
                <a:solidFill>
                  <a:srgbClr val="FFFFFF"/>
                </a:solidFill>
              </a:rPr>
              <a:t>Componente de la CPU que ejecuta todas las operaciones matemáticas (suma, resta, multiplicación, división) y lógicas (AND, OR, NOT, comparaciones). Recibe datos de los registros, realiza la operación indicada por la Unidad de Control, y devuelve el resultado junto con señales de estado (carry, overflow, zero, signo).</a:t>
            </a:r>
          </a:p>
          <a:p>
            <a:pPr algn="ctr">
              <a:lnSpc>
                <a:spcPct val="100000"/>
              </a:lnSpc>
            </a:pPr>
            <a:endParaRPr lang="es-BO" sz="1500">
              <a:solidFill>
                <a:srgbClr val="FFFFFF"/>
              </a:solidFill>
            </a:endParaRPr>
          </a:p>
        </p:txBody>
      </p:sp>
    </p:spTree>
    <p:extLst>
      <p:ext uri="{BB962C8B-B14F-4D97-AF65-F5344CB8AC3E}">
        <p14:creationId xmlns:p14="http://schemas.microsoft.com/office/powerpoint/2010/main" val="26667280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rchVTI">
  <a:themeElements>
    <a:clrScheme name="Custom 42">
      <a:dk1>
        <a:sysClr val="windowText" lastClr="000000"/>
      </a:dk1>
      <a:lt1>
        <a:sysClr val="window" lastClr="FFFFFF"/>
      </a:lt1>
      <a:dk2>
        <a:srgbClr val="642626"/>
      </a:dk2>
      <a:lt2>
        <a:srgbClr val="F3F0E9"/>
      </a:lt2>
      <a:accent1>
        <a:srgbClr val="556D6F"/>
      </a:accent1>
      <a:accent2>
        <a:srgbClr val="C05050"/>
      </a:accent2>
      <a:accent3>
        <a:srgbClr val="BF873A"/>
      </a:accent3>
      <a:accent4>
        <a:srgbClr val="D8897E"/>
      </a:accent4>
      <a:accent5>
        <a:srgbClr val="A4976B"/>
      </a:accent5>
      <a:accent6>
        <a:srgbClr val="D49D8C"/>
      </a:accent6>
      <a:hlink>
        <a:srgbClr val="D13D6E"/>
      </a:hlink>
      <a:folHlink>
        <a:srgbClr val="6C9D92"/>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72</TotalTime>
  <Words>494</Words>
  <Application>Microsoft Office PowerPoint</Application>
  <PresentationFormat>Panorámica</PresentationFormat>
  <Paragraphs>39</Paragraphs>
  <Slides>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Avenir Next LT Pro</vt:lpstr>
      <vt:lpstr>Footlight MT Light</vt:lpstr>
      <vt:lpstr>ArchVTI</vt:lpstr>
      <vt:lpstr>Proyecto de Simulación CPU</vt:lpstr>
      <vt:lpstr>La CPU (Unidad Central de Procesamiento) </vt:lpstr>
      <vt:lpstr>La Memoria </vt:lpstr>
      <vt:lpstr>Entradas y Salidas (E/S) </vt:lpstr>
      <vt:lpstr>Arquitectura de Von Neumann </vt:lpstr>
      <vt:lpstr>Arquitectura Harvard </vt:lpstr>
      <vt:lpstr>ALU (Unidad Aritmético-Lógica)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Aguirre</dc:creator>
  <cp:lastModifiedBy>Marco Aguirre</cp:lastModifiedBy>
  <cp:revision>1</cp:revision>
  <dcterms:created xsi:type="dcterms:W3CDTF">2025-10-06T00:34:48Z</dcterms:created>
  <dcterms:modified xsi:type="dcterms:W3CDTF">2025-10-06T01:47:00Z</dcterms:modified>
</cp:coreProperties>
</file>